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98" r:id="rId5"/>
    <p:sldId id="283" r:id="rId6"/>
    <p:sldId id="304" r:id="rId7"/>
    <p:sldId id="297" r:id="rId8"/>
    <p:sldId id="292" r:id="rId9"/>
    <p:sldId id="293" r:id="rId10"/>
    <p:sldId id="299" r:id="rId11"/>
    <p:sldId id="300" r:id="rId12"/>
    <p:sldId id="315" r:id="rId13"/>
    <p:sldId id="301" r:id="rId14"/>
    <p:sldId id="302" r:id="rId15"/>
    <p:sldId id="303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2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pPr/>
              <a:t>5/1/2023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19874"/>
            <a:ext cx="1516898" cy="365535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DESCON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endParaRPr lang="en-US" sz="1200" b="0" i="0" spc="140" baseline="0" noProof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Hands coming together in circle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6143" y="2798352"/>
            <a:ext cx="2909271" cy="1261295"/>
          </a:xfrm>
        </p:spPr>
        <p:txBody>
          <a:bodyPr/>
          <a:lstStyle/>
          <a:p>
            <a:r>
              <a:rPr lang="en-US" sz="5400" dirty="0"/>
              <a:t>DESCON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1812" y="4111852"/>
            <a:ext cx="6580188" cy="580921"/>
          </a:xfrm>
        </p:spPr>
        <p:txBody>
          <a:bodyPr/>
          <a:lstStyle/>
          <a:p>
            <a:r>
              <a:rPr lang="en-US" dirty="0"/>
              <a:t>ARCHITECTS &amp;PROJECT MANGEMENT CONSULTANCY SERVICE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74" y="0"/>
            <a:ext cx="9557026" cy="637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439271"/>
            <a:ext cx="6241135" cy="4616823"/>
          </a:xfrm>
        </p:spPr>
        <p:txBody>
          <a:bodyPr anchor="t" anchorCtr="0"/>
          <a:lstStyle/>
          <a:p>
            <a:r>
              <a:rPr lang="en-US" sz="2000" cap="small" spc="0" dirty="0"/>
              <a:t>PROJECT   COORDINATOR</a:t>
            </a:r>
            <a:br>
              <a:rPr lang="en-US" sz="2000" b="0" spc="0" dirty="0"/>
            </a:br>
            <a:r>
              <a:rPr lang="en-US" sz="2000" spc="0" dirty="0"/>
              <a:t>SAKTHIVEL ASSOCIATES</a:t>
            </a:r>
            <a:r>
              <a:rPr lang="en-US" sz="2000" b="0" spc="0" dirty="0"/>
              <a:t>; Chennai, Tamil Nadu India.</a:t>
            </a:r>
            <a:br>
              <a:rPr lang="en-US" sz="2000" b="0" spc="0" dirty="0"/>
            </a:br>
            <a:r>
              <a:rPr lang="en-US" sz="2000" spc="0" dirty="0"/>
              <a:t>Jun 2011 –  May 2012</a:t>
            </a:r>
            <a:br>
              <a:rPr lang="en-US" sz="2000" spc="0" dirty="0"/>
            </a:br>
            <a:br>
              <a:rPr lang="en-US" sz="2000" spc="0" dirty="0"/>
            </a:br>
            <a:r>
              <a:rPr lang="en-US" sz="2000" cap="small" spc="0" dirty="0"/>
              <a:t>PROJECTS &amp; OPERATIONS –H EAD</a:t>
            </a:r>
            <a:br>
              <a:rPr lang="en-US" sz="2000" cap="small" spc="0" dirty="0"/>
            </a:br>
            <a:r>
              <a:rPr lang="en-US" sz="2000" spc="0" dirty="0"/>
              <a:t>AMPA  HOUSING  DEVELOPMENT  PRIVATE  LIMITED</a:t>
            </a:r>
            <a:br>
              <a:rPr lang="en-US" sz="2000" b="0" spc="0" dirty="0"/>
            </a:br>
            <a:r>
              <a:rPr lang="en-US" sz="2000" b="0" spc="0" dirty="0"/>
              <a:t>Chennai, Tamil Nadu India</a:t>
            </a:r>
            <a:r>
              <a:rPr lang="en-US" sz="2000" b="0" u="sng" spc="0" dirty="0"/>
              <a:t> </a:t>
            </a:r>
            <a:br>
              <a:rPr lang="en-US" sz="2000" b="0" spc="0" dirty="0"/>
            </a:br>
            <a:r>
              <a:rPr lang="en-US" sz="2000" spc="0" dirty="0"/>
              <a:t>Dec 2004 – March 2011</a:t>
            </a:r>
            <a:br>
              <a:rPr lang="en-US" sz="2000" b="0" spc="0" dirty="0"/>
            </a:br>
            <a:br>
              <a:rPr lang="en-US" sz="2000" spc="0" dirty="0"/>
            </a:br>
            <a:r>
              <a:rPr lang="en-US" sz="2000" cap="small" spc="0" dirty="0"/>
              <a:t>Engineer-in-Charge - Project Management  </a:t>
            </a:r>
            <a:br>
              <a:rPr lang="en-US" sz="2000" b="0" spc="0" dirty="0"/>
            </a:br>
            <a:r>
              <a:rPr lang="en-US" sz="2000" spc="0" dirty="0"/>
              <a:t>APOLLO HOSPITALS ENTERPRISE LIMITED</a:t>
            </a:r>
            <a:r>
              <a:rPr lang="en-US" sz="2000" b="0" spc="0" dirty="0"/>
              <a:t>, Projects and Consultancy Division, New Delhi, India   </a:t>
            </a:r>
            <a:br>
              <a:rPr lang="en-US" sz="2000" b="0" spc="0" dirty="0"/>
            </a:br>
            <a:r>
              <a:rPr lang="en-US" sz="2000" spc="0" dirty="0"/>
              <a:t>Nov 2001 – Nov 2004</a:t>
            </a:r>
            <a:br>
              <a:rPr lang="en-US" sz="2000" b="0" spc="-15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b="0" dirty="0"/>
            </a:br>
            <a:endParaRPr lang="en-US" sz="2000" b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029200"/>
            <a:ext cx="4902200" cy="988949"/>
          </a:xfrm>
        </p:spPr>
        <p:txBody>
          <a:bodyPr/>
          <a:lstStyle/>
          <a:p>
            <a:r>
              <a:rPr lang="en-US" sz="2000" b="1" dirty="0"/>
              <a:t>PROFESSIONAL EXPERIENCE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603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70" y="0"/>
            <a:ext cx="9557026" cy="637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439271"/>
            <a:ext cx="6017018" cy="3783105"/>
          </a:xfrm>
        </p:spPr>
        <p:txBody>
          <a:bodyPr anchor="t" anchorCtr="0"/>
          <a:lstStyle/>
          <a:p>
            <a:r>
              <a:rPr lang="en-US" sz="2000" cap="small" spc="0" dirty="0"/>
              <a:t>Senior Projects-in-charge </a:t>
            </a:r>
            <a:br>
              <a:rPr lang="en-US" sz="2000" b="0" spc="0" dirty="0"/>
            </a:br>
            <a:r>
              <a:rPr lang="en-US" sz="2000" spc="0" dirty="0"/>
              <a:t>HARI NARAYANAN   STRUCTURALS</a:t>
            </a:r>
            <a:r>
              <a:rPr lang="en-US" sz="2000" b="0" spc="0" dirty="0"/>
              <a:t> - Chennai, Tamil Nadu India</a:t>
            </a:r>
            <a:br>
              <a:rPr lang="en-US" sz="2000" b="0" spc="0" dirty="0"/>
            </a:br>
            <a:r>
              <a:rPr lang="en-US" sz="2000" spc="0" dirty="0"/>
              <a:t>Apr 1996 – Nov 2001</a:t>
            </a:r>
            <a:br>
              <a:rPr lang="en-US" sz="2000" b="0" spc="0" dirty="0"/>
            </a:br>
            <a:br>
              <a:rPr lang="en-US" sz="2000" b="0" spc="0" dirty="0"/>
            </a:br>
            <a:r>
              <a:rPr lang="en-US" sz="2000" cap="small" spc="0" dirty="0"/>
              <a:t>Senior Engineer </a:t>
            </a:r>
            <a:br>
              <a:rPr lang="en-US" sz="2000" b="0" spc="0" dirty="0"/>
            </a:br>
            <a:r>
              <a:rPr lang="en-US" sz="2000" spc="0" dirty="0"/>
              <a:t>R.S ASSOCIATES</a:t>
            </a:r>
            <a:r>
              <a:rPr lang="en-US" sz="2000" b="0" spc="0" dirty="0"/>
              <a:t> -  Chennai, Tamil Nadu India</a:t>
            </a:r>
            <a:br>
              <a:rPr lang="en-US" sz="2000" b="0" spc="0" dirty="0"/>
            </a:br>
            <a:r>
              <a:rPr lang="en-US" sz="2000" spc="0" dirty="0"/>
              <a:t>Feb 1993 – Mar 1996</a:t>
            </a:r>
            <a:br>
              <a:rPr lang="en-US" sz="2000" b="0" spc="0" dirty="0"/>
            </a:br>
            <a:br>
              <a:rPr lang="en-US" sz="2000" b="0" spc="0" dirty="0"/>
            </a:br>
            <a:r>
              <a:rPr lang="en-US" sz="2000" cap="small" spc="0" dirty="0"/>
              <a:t>Site Supervisor – Leo Palace Resorts </a:t>
            </a:r>
            <a:br>
              <a:rPr lang="en-US" sz="2000" b="0" spc="0" dirty="0"/>
            </a:br>
            <a:r>
              <a:rPr lang="en-US" sz="2000" spc="0" dirty="0"/>
              <a:t>SUMITOMO   CONSTRUCTION CO. LTD</a:t>
            </a:r>
            <a:r>
              <a:rPr lang="en-US" sz="2000" b="0" spc="0" dirty="0"/>
              <a:t>., Guam,  U.S.A </a:t>
            </a:r>
            <a:br>
              <a:rPr lang="en-US" sz="2000" b="0" spc="0" dirty="0"/>
            </a:br>
            <a:r>
              <a:rPr lang="en-US" sz="2000" spc="0" dirty="0"/>
              <a:t>Aug 1991 – Jan 1993</a:t>
            </a:r>
            <a:br>
              <a:rPr lang="en-US" sz="2000" b="0" spc="-150" dirty="0"/>
            </a:br>
            <a:br>
              <a:rPr lang="en-US" sz="2000" dirty="0"/>
            </a:br>
            <a:br>
              <a:rPr lang="en-US" sz="2000" b="0" dirty="0"/>
            </a:br>
            <a:br>
              <a:rPr lang="en-US" sz="2000" dirty="0"/>
            </a:br>
            <a:br>
              <a:rPr lang="en-US" sz="2000" dirty="0">
                <a:latin typeface="+mn-lt"/>
              </a:rPr>
            </a:br>
            <a:br>
              <a:rPr lang="en-US" sz="2400" b="0" dirty="0"/>
            </a:br>
            <a:endParaRPr lang="en-US" sz="2400" b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222376"/>
            <a:ext cx="4902200" cy="988949"/>
          </a:xfrm>
        </p:spPr>
        <p:txBody>
          <a:bodyPr/>
          <a:lstStyle/>
          <a:p>
            <a:r>
              <a:rPr lang="en-US" sz="2000" b="1" dirty="0"/>
              <a:t>PROFESSIONAL EXPERIENCE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875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692" y="1"/>
            <a:ext cx="9557026" cy="637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439271"/>
            <a:ext cx="6070806" cy="3783105"/>
          </a:xfrm>
        </p:spPr>
        <p:txBody>
          <a:bodyPr anchor="t" anchorCtr="0"/>
          <a:lstStyle/>
          <a:p>
            <a:r>
              <a:rPr lang="en-US" sz="2000" cap="small" spc="0" dirty="0">
                <a:latin typeface="Corbel" panose="020B0503020204020204" pitchFamily="34" charset="0"/>
              </a:rPr>
              <a:t>Project Engineer  </a:t>
            </a:r>
            <a:br>
              <a:rPr lang="en-US" sz="2000" b="0" spc="0" dirty="0">
                <a:latin typeface="Corbel" panose="020B0503020204020204" pitchFamily="34" charset="0"/>
              </a:rPr>
            </a:br>
            <a:r>
              <a:rPr lang="en-US" sz="2000" spc="0" dirty="0">
                <a:latin typeface="Corbel" panose="020B0503020204020204" pitchFamily="34" charset="0"/>
              </a:rPr>
              <a:t>TECHNICALAYA CONSULTANTS (P) LTD</a:t>
            </a:r>
            <a:r>
              <a:rPr lang="en-US" sz="2000" b="0" spc="0" dirty="0">
                <a:latin typeface="Corbel" panose="020B0503020204020204" pitchFamily="34" charset="0"/>
              </a:rPr>
              <a:t>.,   Chennai, Tamil Nadu India</a:t>
            </a:r>
            <a:br>
              <a:rPr lang="en-US" sz="2000" b="0" spc="0" dirty="0">
                <a:latin typeface="Corbel" panose="020B0503020204020204" pitchFamily="34" charset="0"/>
              </a:rPr>
            </a:br>
            <a:r>
              <a:rPr lang="en-US" sz="2000" spc="0" dirty="0">
                <a:latin typeface="Corbel" panose="020B0503020204020204" pitchFamily="34" charset="0"/>
              </a:rPr>
              <a:t>Dec 1989 – Aug 1991</a:t>
            </a:r>
            <a:br>
              <a:rPr lang="en-US" sz="2000" b="0" spc="0" dirty="0">
                <a:latin typeface="Corbel" panose="020B0503020204020204" pitchFamily="34" charset="0"/>
              </a:rPr>
            </a:br>
            <a:br>
              <a:rPr lang="en-US" sz="2000" spc="0" dirty="0">
                <a:latin typeface="Corbel" panose="020B0503020204020204" pitchFamily="34" charset="0"/>
              </a:rPr>
            </a:br>
            <a:r>
              <a:rPr lang="en-US" sz="2000" cap="small" spc="0" dirty="0">
                <a:latin typeface="Corbel" panose="020B0503020204020204" pitchFamily="34" charset="0"/>
              </a:rPr>
              <a:t>ARCHITECTURAL INCHARGE</a:t>
            </a:r>
            <a:br>
              <a:rPr lang="en-US" sz="2000" b="0" spc="0" dirty="0">
                <a:latin typeface="Corbel" panose="020B0503020204020204" pitchFamily="34" charset="0"/>
              </a:rPr>
            </a:br>
            <a:r>
              <a:rPr lang="en-US" sz="2000" spc="0" dirty="0">
                <a:latin typeface="Corbel" panose="020B0503020204020204" pitchFamily="34" charset="0"/>
              </a:rPr>
              <a:t>KP ASSOCIATES</a:t>
            </a:r>
            <a:r>
              <a:rPr lang="en-US" sz="2000" b="0" spc="0" dirty="0">
                <a:latin typeface="Corbel" panose="020B0503020204020204" pitchFamily="34" charset="0"/>
              </a:rPr>
              <a:t>., Chennai, Tamil Nadu India </a:t>
            </a:r>
            <a:br>
              <a:rPr lang="en-US" sz="2000" b="0" spc="0" dirty="0">
                <a:latin typeface="Corbel" panose="020B0503020204020204" pitchFamily="34" charset="0"/>
              </a:rPr>
            </a:br>
            <a:r>
              <a:rPr lang="en-US" sz="2000" spc="0" dirty="0">
                <a:latin typeface="Corbel" panose="020B0503020204020204" pitchFamily="34" charset="0"/>
              </a:rPr>
              <a:t>Aug 1985 – Nov 1989</a:t>
            </a:r>
            <a:br>
              <a:rPr lang="en-US" sz="2000" b="0" spc="-150" dirty="0"/>
            </a:br>
            <a:br>
              <a:rPr lang="en-US" sz="2000" spc="-150" dirty="0"/>
            </a:br>
            <a:br>
              <a:rPr lang="en-US" sz="2000" dirty="0"/>
            </a:br>
            <a:br>
              <a:rPr lang="en-US" sz="2000" b="0" dirty="0"/>
            </a:br>
            <a:br>
              <a:rPr lang="en-US" sz="2000" dirty="0"/>
            </a:br>
            <a:br>
              <a:rPr lang="en-US" sz="2000" dirty="0">
                <a:latin typeface="+mn-lt"/>
              </a:rPr>
            </a:br>
            <a:br>
              <a:rPr lang="en-US" sz="2400" b="0" dirty="0"/>
            </a:br>
            <a:endParaRPr lang="en-US" sz="2400" b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222376"/>
            <a:ext cx="4902200" cy="988949"/>
          </a:xfrm>
        </p:spPr>
        <p:txBody>
          <a:bodyPr/>
          <a:lstStyle/>
          <a:p>
            <a:r>
              <a:rPr lang="en-US" sz="2000" b="1" dirty="0"/>
              <a:t>PROFESSIONAL EXPERIENCE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67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87" y="-1"/>
            <a:ext cx="3872753" cy="290456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222376"/>
            <a:ext cx="4902200" cy="988949"/>
          </a:xfrm>
        </p:spPr>
        <p:txBody>
          <a:bodyPr/>
          <a:lstStyle/>
          <a:p>
            <a:r>
              <a:rPr lang="en-US" sz="2000" b="1" dirty="0"/>
              <a:t>PROFESSIONAL EXPERIENCE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247" y="0"/>
            <a:ext cx="3872753" cy="2904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98" y="-1"/>
            <a:ext cx="3166782" cy="4222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943" y="3056378"/>
            <a:ext cx="3933298" cy="29499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73" y="3056378"/>
            <a:ext cx="3933299" cy="29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20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753"/>
            <a:ext cx="6096000" cy="6866103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/>
          <a:lstStyle/>
          <a:p>
            <a:r>
              <a:rPr lang="en-US" sz="4400" dirty="0" err="1"/>
              <a:t>Kavitha.M</a:t>
            </a:r>
            <a:r>
              <a:rPr lang="en-US" sz="4400" dirty="0"/>
              <a:t>. </a:t>
            </a:r>
            <a:r>
              <a:rPr lang="en-US" sz="4400" b="0" dirty="0" err="1"/>
              <a:t>B.Arch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CHIEF ARCHITECT 			Mobile: +91 9620739939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7"/>
            <a:ext cx="5472000" cy="2807481"/>
          </a:xfrm>
        </p:spPr>
        <p:txBody>
          <a:bodyPr/>
          <a:lstStyle/>
          <a:p>
            <a:pPr marL="0" indent="0">
              <a:buNone/>
            </a:pPr>
            <a:r>
              <a:rPr lang="en-US" sz="2400" i="1" dirty="0"/>
              <a:t>With (17) Seventeen years of experience in field of architectural design, I have exceptional skills and experience in planning designing, detailing and coordination of projects both in major and minor projects.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048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6" y="0"/>
            <a:ext cx="9559416" cy="6371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1246094"/>
            <a:ext cx="5956300" cy="3433482"/>
          </a:xfrm>
        </p:spPr>
        <p:txBody>
          <a:bodyPr/>
          <a:lstStyle/>
          <a:p>
            <a:pPr algn="l"/>
            <a:r>
              <a:rPr lang="en-US" sz="2800" b="0" spc="0" dirty="0"/>
              <a:t>with experience in the planning , design and construction of diverse project renovation ,major and minor architectural projects such as institutional, recreational, healthcare facilities  and residential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AREA IN EXPERTISE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94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3" y="0"/>
            <a:ext cx="8506082" cy="6371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1246094"/>
            <a:ext cx="5956300" cy="2902766"/>
          </a:xfrm>
        </p:spPr>
        <p:txBody>
          <a:bodyPr/>
          <a:lstStyle/>
          <a:p>
            <a:pPr algn="l"/>
            <a:r>
              <a:rPr lang="en-US" sz="2800" b="0" spc="-150" dirty="0"/>
              <a:t>Extensive back ground in all infrastructures directing all project phrases from designs through completion of constructions, coordinating the efforts of contractors and engineering services consultants and all governments’ agencies</a:t>
            </a:r>
            <a:r>
              <a:rPr lang="en-US" sz="2800" spc="-150" dirty="0"/>
              <a:t>.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AREA IN EXPERTISE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90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17" y="-1"/>
            <a:ext cx="8662983" cy="637135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1" y="439271"/>
            <a:ext cx="7944430" cy="4616823"/>
          </a:xfrm>
        </p:spPr>
        <p:txBody>
          <a:bodyPr anchor="t" anchorCtr="0"/>
          <a:lstStyle/>
          <a:p>
            <a:r>
              <a:rPr lang="en-US" sz="2000" cap="small" spc="-150" dirty="0"/>
              <a:t>•</a:t>
            </a:r>
            <a:r>
              <a:rPr lang="en-US" sz="2000" cap="small" spc="0" dirty="0"/>
              <a:t>As Architect in </a:t>
            </a:r>
            <a:br>
              <a:rPr lang="en-US" sz="2000" cap="small" spc="0" dirty="0"/>
            </a:br>
            <a:r>
              <a:rPr lang="en-US" sz="2000" cap="small" spc="0" dirty="0"/>
              <a:t>TECHINCALIYA CONSULTANTS     PVT, LTD, CHENNAI.  (SEPT 2004-OCT2009).</a:t>
            </a:r>
            <a:br>
              <a:rPr lang="en-US" sz="2000" cap="small" spc="0" dirty="0"/>
            </a:br>
            <a:br>
              <a:rPr lang="en-US" sz="2000" cap="small" spc="0" dirty="0"/>
            </a:br>
            <a:r>
              <a:rPr lang="en-US" sz="2000" cap="small" spc="0" dirty="0"/>
              <a:t>•As Architect in </a:t>
            </a:r>
            <a:br>
              <a:rPr lang="en-US" sz="2000" cap="small" spc="0" dirty="0"/>
            </a:br>
            <a:r>
              <a:rPr lang="en-US" sz="2000" cap="small" spc="0" dirty="0"/>
              <a:t>ARCHIMEDES INDIA PVT, LTD, BANGALORE.(NOV 2010-FEB 2012).</a:t>
            </a:r>
            <a:br>
              <a:rPr lang="en-US" sz="2000" cap="small" spc="0" dirty="0"/>
            </a:br>
            <a:br>
              <a:rPr lang="en-US" sz="2000" cap="small" spc="0" dirty="0"/>
            </a:br>
            <a:r>
              <a:rPr lang="en-US" sz="2000" cap="small" spc="0" dirty="0"/>
              <a:t>•As Senior Architect in </a:t>
            </a:r>
            <a:br>
              <a:rPr lang="en-US" sz="2000" cap="small" spc="0" dirty="0"/>
            </a:br>
            <a:r>
              <a:rPr lang="en-US" sz="2000" cap="small" spc="0" dirty="0"/>
              <a:t>THE BHARGAV GROUP PVT, LTD, CHENNAI.(MAR 2012- OCT-2013).</a:t>
            </a:r>
            <a:br>
              <a:rPr lang="en-US" sz="2000" cap="small" spc="0" dirty="0"/>
            </a:br>
            <a:br>
              <a:rPr lang="en-US" sz="2000" cap="small" spc="0" dirty="0"/>
            </a:br>
            <a:r>
              <a:rPr lang="en-US" sz="2000" cap="small" spc="0" dirty="0"/>
              <a:t>•As External design Architect in </a:t>
            </a:r>
            <a:br>
              <a:rPr lang="en-US" sz="2000" cap="small" spc="0" dirty="0"/>
            </a:br>
            <a:r>
              <a:rPr lang="en-US" sz="2000" cap="small" spc="0" dirty="0"/>
              <a:t>THE BHARGAV GROUP PVT LTD,CHENNAI. (OCT2013-JAN 2014).</a:t>
            </a:r>
            <a:br>
              <a:rPr lang="en-US" sz="2000" cap="small" spc="0" dirty="0"/>
            </a:br>
            <a:br>
              <a:rPr lang="en-US" sz="2000" cap="small" spc="0" dirty="0"/>
            </a:br>
            <a:r>
              <a:rPr lang="en-US" sz="2000" cap="small" spc="0" dirty="0"/>
              <a:t>•As Senior Architect &amp; Team leader in ARCHIMEDES INDIA ASSIOCIATES,BANGALORE &amp;CHENNAI (AUG2015-AUG2019).</a:t>
            </a:r>
            <a:br>
              <a:rPr lang="en-US" sz="2000" cap="small" spc="0" dirty="0"/>
            </a:br>
            <a:br>
              <a:rPr lang="en-US" sz="2000" dirty="0"/>
            </a:br>
            <a:br>
              <a:rPr lang="en-US" sz="2000" dirty="0">
                <a:latin typeface="+mn-lt"/>
              </a:rPr>
            </a:br>
            <a:br>
              <a:rPr lang="en-US" sz="2400" b="0" dirty="0"/>
            </a:br>
            <a:endParaRPr lang="en-US" sz="2400" b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029200"/>
            <a:ext cx="4902200" cy="988949"/>
          </a:xfrm>
        </p:spPr>
        <p:txBody>
          <a:bodyPr/>
          <a:lstStyle/>
          <a:p>
            <a:r>
              <a:rPr lang="en-US" sz="2000" b="1" dirty="0"/>
              <a:t>PROFESSIONAL EXPERIENCE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362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820"/>
          <a:stretch/>
        </p:blipFill>
        <p:spPr>
          <a:xfrm>
            <a:off x="4902200" y="-1"/>
            <a:ext cx="7273231" cy="637135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922" y="539964"/>
            <a:ext cx="7944430" cy="4616823"/>
          </a:xfrm>
        </p:spPr>
        <p:txBody>
          <a:bodyPr anchor="t" anchorCtr="0"/>
          <a:lstStyle/>
          <a:p>
            <a:r>
              <a:rPr lang="en-US" sz="2000" dirty="0">
                <a:latin typeface="+mn-lt"/>
              </a:rPr>
              <a:t>•</a:t>
            </a:r>
            <a:r>
              <a:rPr lang="en-US" sz="1800" spc="0" dirty="0">
                <a:latin typeface="+mn-lt"/>
              </a:rPr>
              <a:t>St. ISABEL’S HOSPITAL AT CHENNAI, TAMIL NADU</a:t>
            </a:r>
            <a:br>
              <a:rPr lang="en-US" sz="1800" spc="0" dirty="0">
                <a:latin typeface="+mn-lt"/>
              </a:rPr>
            </a:br>
            <a:r>
              <a:rPr lang="en-US" sz="2000" dirty="0">
                <a:latin typeface="+mn-lt"/>
              </a:rPr>
              <a:t>•</a:t>
            </a:r>
            <a:r>
              <a:rPr lang="en-US" sz="1800" spc="0" dirty="0">
                <a:latin typeface="+mn-lt"/>
              </a:rPr>
              <a:t>BABY MEMORIAL  HOSPITAL AT CAILCUT, KERALA</a:t>
            </a:r>
            <a:br>
              <a:rPr lang="en-US" sz="1800" spc="0" dirty="0">
                <a:latin typeface="+mn-lt"/>
              </a:rPr>
            </a:br>
            <a:r>
              <a:rPr lang="en-US" sz="1800" spc="0" dirty="0">
                <a:latin typeface="+mn-lt"/>
              </a:rPr>
              <a:t>•HEDGE INSTITUTE OF MEDICAL SCIENCES &amp; HOSPITAL AT CHICMAGULAUR, KARNATAKA.</a:t>
            </a:r>
            <a:br>
              <a:rPr lang="en-US" sz="1800" spc="0" dirty="0">
                <a:latin typeface="+mn-lt"/>
              </a:rPr>
            </a:br>
            <a:r>
              <a:rPr lang="en-US" sz="1800" spc="0" dirty="0">
                <a:latin typeface="+mn-lt"/>
              </a:rPr>
              <a:t>•HARIPAD MEDICAL COLLEGE &amp;HOSPITAL AT KERALA. </a:t>
            </a:r>
            <a:br>
              <a:rPr lang="en-US" sz="1800" spc="0" dirty="0">
                <a:latin typeface="+mn-lt"/>
              </a:rPr>
            </a:br>
            <a:r>
              <a:rPr lang="en-US" sz="1800" spc="0" dirty="0">
                <a:latin typeface="+mn-lt"/>
              </a:rPr>
              <a:t>•</a:t>
            </a:r>
            <a:r>
              <a:rPr lang="en-US" sz="1800" spc="0" dirty="0" err="1">
                <a:latin typeface="+mn-lt"/>
              </a:rPr>
              <a:t>Dr</a:t>
            </a:r>
            <a:r>
              <a:rPr lang="en-US" sz="1800" spc="0" dirty="0">
                <a:latin typeface="+mn-lt"/>
              </a:rPr>
              <a:t> RELA INSTITUDE OF MEDICAL SCIENCES HOSPITAL AY CHENNAI TAMILNADU .</a:t>
            </a:r>
            <a:br>
              <a:rPr lang="en-US" sz="1800" spc="0" dirty="0">
                <a:latin typeface="+mn-lt"/>
              </a:rPr>
            </a:br>
            <a:r>
              <a:rPr lang="en-US" sz="1800" spc="0" dirty="0">
                <a:latin typeface="+mn-lt"/>
              </a:rPr>
              <a:t>•SINGARAM’S RESIDENCE AT CHENNAI .</a:t>
            </a:r>
            <a:br>
              <a:rPr lang="en-US" sz="1800" spc="0" dirty="0">
                <a:latin typeface="+mn-lt"/>
              </a:rPr>
            </a:br>
            <a:r>
              <a:rPr lang="en-US" sz="1800" spc="0" dirty="0">
                <a:latin typeface="+mn-lt"/>
              </a:rPr>
              <a:t> •GVN HOSPITAL,TRICHY,TAMILNADU.</a:t>
            </a:r>
            <a:br>
              <a:rPr lang="en-US" sz="1800" spc="0" dirty="0">
                <a:latin typeface="+mn-lt"/>
              </a:rPr>
            </a:br>
            <a:r>
              <a:rPr lang="en-US" sz="1800" spc="0" dirty="0">
                <a:latin typeface="+mn-lt"/>
              </a:rPr>
              <a:t>•CHENNAI  MEDICAL COLLEGE &amp;HOSPITAL AT TRICHY  TAMIL NADU.</a:t>
            </a:r>
            <a:br>
              <a:rPr lang="en-US" sz="1800" spc="0" dirty="0">
                <a:latin typeface="+mn-lt"/>
              </a:rPr>
            </a:br>
            <a:r>
              <a:rPr lang="en-US" sz="1800" spc="0" dirty="0">
                <a:latin typeface="+mn-lt"/>
              </a:rPr>
              <a:t>•VELAMMAL MEDICAL COLLEGE &amp;HOSPITAL AT MADURAI TAMIL NADU.</a:t>
            </a:r>
            <a:br>
              <a:rPr lang="en-US" sz="1800" spc="0" dirty="0">
                <a:latin typeface="+mn-lt"/>
              </a:rPr>
            </a:br>
            <a:r>
              <a:rPr lang="en-US" sz="1800" spc="0" dirty="0">
                <a:latin typeface="+mn-lt"/>
              </a:rPr>
              <a:t> •Dr.SUNDARASEN MULTISPECIATILY HOSPITAL AT AVADI, CHENNAI.</a:t>
            </a:r>
            <a:br>
              <a:rPr lang="en-US" sz="1800" spc="0" dirty="0">
                <a:latin typeface="+mn-lt"/>
              </a:rPr>
            </a:br>
            <a:r>
              <a:rPr lang="en-US" sz="1800" spc="0" dirty="0">
                <a:latin typeface="+mn-lt"/>
              </a:rPr>
              <a:t> •SRM UNIVERSITY ADMINSTRATION OFFICE AT POTHERI, CHENNAI .</a:t>
            </a:r>
            <a:br>
              <a:rPr lang="en-US" sz="1800" spc="0" dirty="0">
                <a:latin typeface="+mn-lt"/>
              </a:rPr>
            </a:br>
            <a:r>
              <a:rPr lang="en-US" sz="1800" spc="0" dirty="0">
                <a:latin typeface="+mn-lt"/>
              </a:rPr>
              <a:t>•BARAPET MEDICAL COLLEGE &amp;HOSPITAL AT GUWAHATI  ASSAM.</a:t>
            </a:r>
            <a:br>
              <a:rPr lang="en-US" sz="1800" spc="0" dirty="0">
                <a:latin typeface="+mn-lt"/>
              </a:rPr>
            </a:br>
            <a:r>
              <a:rPr lang="en-US" sz="1800" spc="0" dirty="0">
                <a:latin typeface="+mn-lt"/>
              </a:rPr>
              <a:t>•SRI VENKATESWARA MEDICAL COLLEGE &amp;HOSPITAL AT PONDICHERRY.</a:t>
            </a:r>
            <a:br>
              <a:rPr lang="en-US" sz="1800" spc="0" dirty="0">
                <a:latin typeface="+mn-lt"/>
              </a:rPr>
            </a:br>
            <a:r>
              <a:rPr lang="en-US" sz="1800" spc="0" dirty="0">
                <a:latin typeface="+mn-lt"/>
              </a:rPr>
              <a:t> •SARASAWATHI INSITITUTE OF MEDICAL SCIENCES &amp; HOSPITAL   AT HARPUR, DELHI.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029200"/>
            <a:ext cx="4902200" cy="988949"/>
          </a:xfrm>
        </p:spPr>
        <p:txBody>
          <a:bodyPr/>
          <a:lstStyle/>
          <a:p>
            <a:r>
              <a:rPr lang="en-US" sz="2000" b="1" dirty="0"/>
              <a:t>PROFESSIONAL EXPERIENCE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72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87" y="82910"/>
            <a:ext cx="3872753" cy="273874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222376"/>
            <a:ext cx="4902200" cy="988949"/>
          </a:xfrm>
        </p:spPr>
        <p:txBody>
          <a:bodyPr/>
          <a:lstStyle/>
          <a:p>
            <a:r>
              <a:rPr lang="en-US" sz="2000" b="1" dirty="0"/>
              <a:t>PROFESSIONAL EXPERIENCE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" b="7986"/>
          <a:stretch/>
        </p:blipFill>
        <p:spPr>
          <a:xfrm>
            <a:off x="8288973" y="82910"/>
            <a:ext cx="3872753" cy="2738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6"/>
          <a:stretch/>
        </p:blipFill>
        <p:spPr>
          <a:xfrm>
            <a:off x="11058" y="82910"/>
            <a:ext cx="4286885" cy="2747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t="11003" r="32" b="14082"/>
          <a:stretch/>
        </p:blipFill>
        <p:spPr>
          <a:xfrm>
            <a:off x="4061013" y="3056378"/>
            <a:ext cx="4164378" cy="29499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701" y="3056378"/>
            <a:ext cx="3933299" cy="29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0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263D"/>
                </a:solidFill>
              </a:rPr>
              <a:t>We assist organizations in doing the right projects—those with strategic alignment that make the best use of your time, talent, and budget—and doing them right</a:t>
            </a:r>
            <a:r>
              <a:rPr lang="en-US" sz="2800" dirty="0">
                <a:solidFill>
                  <a:srgbClr val="00263D"/>
                </a:solidFill>
                <a:latin typeface="OpenSans-Regular"/>
              </a:rPr>
              <a:t>.</a:t>
            </a:r>
            <a:endParaRPr lang="en-US" dirty="0"/>
          </a:p>
        </p:txBody>
      </p:sp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Architecture &amp;Project management consultancy services are vital for high impact, time sensitive projects—those most critical to your Project’s success.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87" y="161363"/>
            <a:ext cx="3872753" cy="2668627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222376"/>
            <a:ext cx="4902200" cy="988949"/>
          </a:xfrm>
        </p:spPr>
        <p:txBody>
          <a:bodyPr/>
          <a:lstStyle/>
          <a:p>
            <a:r>
              <a:rPr lang="en-US" sz="2000" b="1" dirty="0"/>
              <a:t>PROFESSIONAL EXPERIENCE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73" y="161363"/>
            <a:ext cx="3872753" cy="26686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0" y="82910"/>
            <a:ext cx="4120620" cy="2747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013" y="3143239"/>
            <a:ext cx="4164378" cy="2776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701" y="3143239"/>
            <a:ext cx="3933299" cy="269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83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487" y="204759"/>
            <a:ext cx="3872753" cy="258183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222376"/>
            <a:ext cx="4902200" cy="988949"/>
          </a:xfrm>
        </p:spPr>
        <p:txBody>
          <a:bodyPr/>
          <a:lstStyle/>
          <a:p>
            <a:r>
              <a:rPr lang="en-US" sz="2000" b="1" dirty="0"/>
              <a:t>PROFESSIONAL EXPERIENCE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73" y="204759"/>
            <a:ext cx="3872753" cy="2581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3" y="204759"/>
            <a:ext cx="4074398" cy="2716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862" y="3182080"/>
            <a:ext cx="4164378" cy="2776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701" y="3182080"/>
            <a:ext cx="3933299" cy="26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59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91" y="204759"/>
            <a:ext cx="3662145" cy="258183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222376"/>
            <a:ext cx="4902200" cy="988949"/>
          </a:xfrm>
        </p:spPr>
        <p:txBody>
          <a:bodyPr/>
          <a:lstStyle/>
          <a:p>
            <a:r>
              <a:rPr lang="en-US" sz="2000" b="1" dirty="0"/>
              <a:t>PROFESSIONAL EXPERIENCE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591" y="204759"/>
            <a:ext cx="3641516" cy="2581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30" y="204759"/>
            <a:ext cx="3852824" cy="2716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337" y="3143239"/>
            <a:ext cx="3915729" cy="2776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590" y="3182080"/>
            <a:ext cx="3697521" cy="26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1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conference room">
            <a:extLst>
              <a:ext uri="{FF2B5EF4-FFF2-40B4-BE49-F238E27FC236}">
                <a16:creationId xmlns:a16="http://schemas.microsoft.com/office/drawing/2014/main" id="{8F5AE0D5-C196-A947-8AFE-449A48B261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" b="45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62800" y="5038166"/>
            <a:ext cx="4597200" cy="887134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fontAlgn="base"/>
            <a:r>
              <a:rPr lang="en-US" dirty="0"/>
              <a:t>“Opportunity is everywhere. The key is to develop the vision to see it.”</a:t>
            </a:r>
          </a:p>
          <a:p>
            <a:r>
              <a:rPr lang="en-US" dirty="0"/>
              <a:t>Anonymous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C5462610-1D7E-437B-B516-F30D9A78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</a:t>
            </a: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466165"/>
            <a:ext cx="5472000" cy="5201947"/>
          </a:xfrm>
        </p:spPr>
        <p:txBody>
          <a:bodyPr anchor="ctr"/>
          <a:lstStyle/>
          <a:p>
            <a:r>
              <a:rPr lang="en-US" sz="2400" b="1" dirty="0"/>
              <a:t>ARCHITECTURAL </a:t>
            </a:r>
          </a:p>
          <a:p>
            <a:r>
              <a:rPr lang="en-US" sz="2400" b="1" dirty="0"/>
              <a:t>INTERIOR</a:t>
            </a:r>
          </a:p>
          <a:p>
            <a:r>
              <a:rPr lang="en-US" sz="2400" b="1" dirty="0"/>
              <a:t>MEP</a:t>
            </a:r>
          </a:p>
          <a:p>
            <a:r>
              <a:rPr lang="en-US" sz="2400" b="1" dirty="0"/>
              <a:t>LANDSCAPING</a:t>
            </a:r>
          </a:p>
          <a:p>
            <a:r>
              <a:rPr lang="en-US" sz="2400" b="1" dirty="0"/>
              <a:t>PROJECT BUGETING</a:t>
            </a:r>
          </a:p>
          <a:p>
            <a:r>
              <a:rPr lang="en-US" sz="2400" b="1" dirty="0"/>
              <a:t>PROJECT SCHEDULEING</a:t>
            </a:r>
          </a:p>
          <a:p>
            <a:r>
              <a:rPr lang="en-US" sz="2400" b="1" dirty="0"/>
              <a:t>CRISIS MANGEMENT</a:t>
            </a:r>
          </a:p>
          <a:p>
            <a:r>
              <a:rPr lang="en-US" sz="2400" b="1" dirty="0"/>
              <a:t>PROJECT CONTROL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4271889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Architecture &amp;Project management consultancy services are vital for high impact, time sensitive projects—those most critical to your Project’s success.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709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writing on post-it note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/>
          <a:lstStyle/>
          <a:p>
            <a:r>
              <a:rPr lang="en-US" sz="3600" dirty="0"/>
              <a:t>Ramesh  Selvam . MSR . </a:t>
            </a:r>
            <a:r>
              <a:rPr lang="en-US" sz="3600" b="0" dirty="0"/>
              <a:t>B.E., F.I.E,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Chief Executive Officer 		Mobile: +91 9176199099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7"/>
            <a:ext cx="5472000" cy="2807481"/>
          </a:xfrm>
        </p:spPr>
        <p:txBody>
          <a:bodyPr/>
          <a:lstStyle/>
          <a:p>
            <a:pPr marL="0" indent="0">
              <a:buNone/>
            </a:pPr>
            <a:r>
              <a:rPr lang="en-US" sz="2400" i="1" dirty="0"/>
              <a:t>Civil engineer with more than thirty five years of experience in Design and Management, specializing in Hospital and Commercial ventures</a:t>
            </a:r>
            <a:r>
              <a:rPr lang="en-US" sz="2400" dirty="0"/>
              <a:t>. </a:t>
            </a:r>
          </a:p>
          <a:p>
            <a:r>
              <a:rPr lang="en-US" dirty="0"/>
              <a:t>Excellent command of standard engineering practices with strict quality control. </a:t>
            </a:r>
          </a:p>
          <a:p>
            <a:r>
              <a:rPr lang="en-US" dirty="0"/>
              <a:t>Wide ranging exposure from individual homes to large scale construction projects including Shopping malls &amp; Hospitals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esk with computer, phone, books, etc.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1246094"/>
            <a:ext cx="5956300" cy="3433482"/>
          </a:xfrm>
        </p:spPr>
        <p:txBody>
          <a:bodyPr/>
          <a:lstStyle/>
          <a:p>
            <a:pPr algn="l"/>
            <a:br>
              <a:rPr lang="en-US" sz="2400" b="0" spc="-150" dirty="0"/>
            </a:br>
            <a:r>
              <a:rPr lang="en-US" sz="2400" b="0" spc="-150" dirty="0"/>
              <a:t>Expertise  in  Surveying, Budgeting, Planning, Designing, Estimation, Scheduling, Value engineering,  Cost control, Tender preparation &amp; floating, managing  construction  permits  and contractors, Planning, Monitoring  and  control of contractors  and   Vendors &amp; End to End  Project  Management   including   Design  proof  review</a:t>
            </a:r>
            <a:br>
              <a:rPr lang="en-US" sz="2400" b="0" spc="-150" dirty="0"/>
            </a:br>
            <a:endParaRPr lang="en-US" sz="2400" b="0" spc="-15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AREA IN EXPERTISE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58" y="0"/>
            <a:ext cx="9668807" cy="6371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1" y="439271"/>
            <a:ext cx="5649465" cy="3675355"/>
          </a:xfrm>
        </p:spPr>
        <p:txBody>
          <a:bodyPr/>
          <a:lstStyle/>
          <a:p>
            <a:pPr fontAlgn="base"/>
            <a:r>
              <a:rPr lang="en-US" sz="2400" b="0" spc="-150" dirty="0"/>
              <a:t>Expertise in all aspects of Construction Management </a:t>
            </a:r>
            <a:br>
              <a:rPr lang="en-US" sz="2400" b="0" spc="-150" dirty="0"/>
            </a:br>
            <a:r>
              <a:rPr lang="en-US" sz="2400" b="0" spc="-150" dirty="0"/>
              <a:t>       EPC (Engineering, Procurement Construction, Survey, Site Supervision)</a:t>
            </a:r>
            <a:br>
              <a:rPr lang="en-US" sz="2400" b="0" spc="-150" dirty="0"/>
            </a:br>
            <a:r>
              <a:rPr lang="en-US" sz="2400" b="0" spc="-150" dirty="0"/>
              <a:t>      SCM (Supply Chain Management - material and </a:t>
            </a:r>
            <a:r>
              <a:rPr lang="en-US" sz="2400" b="0" spc="-150" dirty="0" err="1"/>
              <a:t>labour</a:t>
            </a:r>
            <a:r>
              <a:rPr lang="en-US" sz="2400" b="0" spc="-150" dirty="0"/>
              <a:t> resource optimization), </a:t>
            </a:r>
            <a:br>
              <a:rPr lang="en-US" sz="2400" b="0" spc="-150" dirty="0"/>
            </a:br>
            <a:r>
              <a:rPr lang="en-US" sz="2400" b="0" spc="-150" dirty="0"/>
              <a:t>     Quality Plan – assurance and Control safety plan – Health and Environment Compliance. </a:t>
            </a:r>
            <a:br>
              <a:rPr lang="en-US" sz="2400" b="0" spc="-150" dirty="0"/>
            </a:br>
            <a:r>
              <a:rPr lang="en-US" sz="2400" b="0" spc="-150" dirty="0"/>
              <a:t>Testing, Transition Management till commissioning and after commissioning.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/>
          <a:lstStyle/>
          <a:p>
            <a:r>
              <a:rPr lang="en-US" sz="2000" dirty="0"/>
              <a:t>AREA IN EXPERTISE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70" y="0"/>
            <a:ext cx="9557026" cy="6371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439271"/>
            <a:ext cx="5622571" cy="3675355"/>
          </a:xfrm>
        </p:spPr>
        <p:txBody>
          <a:bodyPr/>
          <a:lstStyle/>
          <a:p>
            <a:pPr fontAlgn="base"/>
            <a:r>
              <a:rPr lang="en-US" sz="2400" b="0" spc="-150" dirty="0"/>
              <a:t>Expertise in handling cross functional stakeholders – staff, contractors, clients, government authorities, CXOs</a:t>
            </a:r>
            <a:br>
              <a:rPr lang="en-US" sz="2400" b="0" spc="-150" dirty="0"/>
            </a:br>
            <a:br>
              <a:rPr lang="en-US" sz="2400" b="0" spc="-150" dirty="0"/>
            </a:br>
            <a:br>
              <a:rPr lang="en-US" sz="2400" b="0" spc="-150" dirty="0"/>
            </a:br>
            <a:r>
              <a:rPr lang="en-US" sz="2400" b="0" spc="-150" dirty="0"/>
              <a:t>Overseas experience in Guam islands for Sumitomo Constructions – Resorts, Golf course bridges and roads</a:t>
            </a:r>
            <a:br>
              <a:rPr lang="en-US" sz="2400" b="0" dirty="0"/>
            </a:br>
            <a:endParaRPr lang="en-US" sz="2400" b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/>
          <a:lstStyle/>
          <a:p>
            <a:r>
              <a:rPr lang="en-US" sz="2000" dirty="0"/>
              <a:t>AREA IN EXPERTISE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815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70" y="0"/>
            <a:ext cx="9557026" cy="637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448236"/>
            <a:ext cx="5757041" cy="3675355"/>
          </a:xfrm>
        </p:spPr>
        <p:txBody>
          <a:bodyPr/>
          <a:lstStyle/>
          <a:p>
            <a:br>
              <a:rPr lang="en-US" sz="2000" spc="-150" dirty="0">
                <a:cs typeface="Arial" panose="020B0604020202020204" pitchFamily="34" charset="0"/>
              </a:rPr>
            </a:br>
            <a:br>
              <a:rPr lang="en-US" sz="2000" spc="-150" dirty="0">
                <a:cs typeface="Arial" panose="020B0604020202020204" pitchFamily="34" charset="0"/>
              </a:rPr>
            </a:br>
            <a:r>
              <a:rPr lang="en-US" sz="2000" spc="0" dirty="0">
                <a:cs typeface="Arial" panose="020B0604020202020204" pitchFamily="34" charset="0"/>
              </a:rPr>
              <a:t>CHIEF EXECUTIVE OFFICER</a:t>
            </a:r>
            <a:br>
              <a:rPr lang="en-US" sz="2000" spc="-150" dirty="0">
                <a:cs typeface="Arial" panose="020B0604020202020204" pitchFamily="34" charset="0"/>
              </a:rPr>
            </a:br>
            <a:r>
              <a:rPr lang="en-US" sz="2000" spc="-150" dirty="0">
                <a:cs typeface="Arial" panose="020B0604020202020204" pitchFamily="34" charset="0"/>
              </a:rPr>
              <a:t>DESCON,  CHENNAI. </a:t>
            </a:r>
            <a:br>
              <a:rPr lang="en-US" sz="2000" spc="-150" dirty="0">
                <a:cs typeface="Arial" panose="020B0604020202020204" pitchFamily="34" charset="0"/>
              </a:rPr>
            </a:br>
            <a:r>
              <a:rPr lang="en-US" sz="2000" spc="-150" dirty="0">
                <a:cs typeface="Arial" panose="020B0604020202020204" pitchFamily="34" charset="0"/>
              </a:rPr>
              <a:t>Apr-2011 Onwards</a:t>
            </a:r>
            <a:br>
              <a:rPr lang="en-US" sz="2000" spc="-150" dirty="0"/>
            </a:br>
            <a:br>
              <a:rPr lang="en-US" sz="2000" spc="-150" dirty="0"/>
            </a:br>
            <a:r>
              <a:rPr lang="en-US" sz="2000" spc="-150" dirty="0"/>
              <a:t>St. Isabel’s Hospital, Chennai</a:t>
            </a:r>
            <a:br>
              <a:rPr lang="en-US" sz="2000" spc="-150" dirty="0"/>
            </a:br>
            <a:r>
              <a:rPr lang="en-US" sz="2000" spc="-150" dirty="0">
                <a:solidFill>
                  <a:schemeClr val="tx1"/>
                </a:solidFill>
                <a:ea typeface="+mn-ea"/>
                <a:cs typeface="+mn-cs"/>
              </a:rPr>
              <a:t>- Development of  Radiology &amp; Cardiology Department</a:t>
            </a:r>
            <a:br>
              <a:rPr lang="en-US" sz="2000" spc="-150" dirty="0">
                <a:solidFill>
                  <a:schemeClr val="tx1"/>
                </a:solidFill>
                <a:ea typeface="+mn-ea"/>
                <a:cs typeface="+mn-cs"/>
              </a:rPr>
            </a:br>
            <a:r>
              <a:rPr lang="en-US" sz="2000" spc="-150" dirty="0">
                <a:solidFill>
                  <a:schemeClr val="tx1"/>
                </a:solidFill>
                <a:ea typeface="+mn-ea"/>
                <a:cs typeface="+mn-cs"/>
              </a:rPr>
              <a:t>- Renovation of Emergency Department</a:t>
            </a:r>
            <a:br>
              <a:rPr lang="en-US" sz="2000" spc="-150" dirty="0">
                <a:solidFill>
                  <a:schemeClr val="tx1"/>
                </a:solidFill>
                <a:ea typeface="+mn-ea"/>
                <a:cs typeface="+mn-cs"/>
              </a:rPr>
            </a:br>
            <a:r>
              <a:rPr lang="en-US" sz="2000" spc="-150" dirty="0">
                <a:solidFill>
                  <a:schemeClr val="tx1"/>
                </a:solidFill>
                <a:ea typeface="+mn-ea"/>
                <a:cs typeface="+mn-cs"/>
              </a:rPr>
              <a:t>- Renovation of OP department</a:t>
            </a:r>
            <a:br>
              <a:rPr lang="en-US" sz="2000" spc="-150" dirty="0">
                <a:solidFill>
                  <a:schemeClr val="tx1"/>
                </a:solidFill>
                <a:ea typeface="+mn-ea"/>
                <a:cs typeface="+mn-cs"/>
              </a:rPr>
            </a:br>
            <a:br>
              <a:rPr lang="en-US" sz="2000" spc="-150" dirty="0">
                <a:solidFill>
                  <a:schemeClr val="tx1"/>
                </a:solidFill>
                <a:ea typeface="+mn-ea"/>
                <a:cs typeface="+mn-cs"/>
              </a:rPr>
            </a:br>
            <a:r>
              <a:rPr lang="en-US" sz="2000" spc="-150" dirty="0">
                <a:solidFill>
                  <a:schemeClr val="tx1"/>
                </a:solidFill>
                <a:ea typeface="+mn-ea"/>
                <a:cs typeface="+mn-cs"/>
              </a:rPr>
              <a:t>Independent Bungalows. Villas , Apartments in Chennai, Coimbatore &amp; Madurai</a:t>
            </a:r>
            <a:br>
              <a:rPr lang="en-US" sz="2000" spc="-150" dirty="0">
                <a:solidFill>
                  <a:schemeClr val="tx1"/>
                </a:solidFill>
                <a:ea typeface="+mn-ea"/>
                <a:cs typeface="+mn-cs"/>
              </a:rPr>
            </a:br>
            <a:r>
              <a:rPr lang="en-US" sz="2000" spc="-150" dirty="0">
                <a:solidFill>
                  <a:schemeClr val="tx1"/>
                </a:solidFill>
                <a:ea typeface="+mn-ea"/>
                <a:cs typeface="+mn-cs"/>
              </a:rPr>
              <a:t>- Project Management Consultancy</a:t>
            </a:r>
            <a:br>
              <a:rPr lang="en-US" sz="2000" spc="-150" dirty="0"/>
            </a:br>
            <a:br>
              <a:rPr lang="en-US" sz="2400" b="0" dirty="0"/>
            </a:br>
            <a:endParaRPr lang="en-US" sz="2400" b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/>
          <a:lstStyle/>
          <a:p>
            <a:r>
              <a:rPr lang="en-US" sz="2000" b="1" dirty="0"/>
              <a:t>PROFESSIONAL EXPERIENCE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388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270" y="8878"/>
            <a:ext cx="9557026" cy="63713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448236"/>
            <a:ext cx="5757041" cy="3675355"/>
          </a:xfrm>
        </p:spPr>
        <p:txBody>
          <a:bodyPr/>
          <a:lstStyle/>
          <a:p>
            <a:br>
              <a:rPr lang="en-US" sz="2000" spc="-150" dirty="0">
                <a:cs typeface="Arial" panose="020B0604020202020204" pitchFamily="34" charset="0"/>
              </a:rPr>
            </a:br>
            <a:br>
              <a:rPr lang="en-US" sz="2000" spc="-150" dirty="0">
                <a:cs typeface="Arial" panose="020B0604020202020204" pitchFamily="34" charset="0"/>
              </a:rPr>
            </a:br>
            <a:r>
              <a:rPr lang="en-US" sz="2000" spc="-150" dirty="0">
                <a:cs typeface="Arial" panose="020B0604020202020204" pitchFamily="34" charset="0"/>
              </a:rPr>
              <a:t>GENRAL MANAGER -Projects</a:t>
            </a:r>
            <a:br>
              <a:rPr lang="en-US" sz="2000" spc="-150" dirty="0">
                <a:cs typeface="Arial" panose="020B0604020202020204" pitchFamily="34" charset="0"/>
              </a:rPr>
            </a:br>
            <a:r>
              <a:rPr lang="en-US" sz="2000" spc="-150" dirty="0">
                <a:cs typeface="Arial" panose="020B0604020202020204" pitchFamily="34" charset="0"/>
              </a:rPr>
              <a:t>ARCHIMEDES    I NDIA   ASSOCIATES,  CHENNAI. </a:t>
            </a:r>
            <a:br>
              <a:rPr lang="en-US" sz="2000" spc="-150" dirty="0">
                <a:cs typeface="Arial" panose="020B0604020202020204" pitchFamily="34" charset="0"/>
              </a:rPr>
            </a:br>
            <a:r>
              <a:rPr lang="en-US" sz="2000" spc="-150" dirty="0">
                <a:cs typeface="Arial" panose="020B0604020202020204" pitchFamily="34" charset="0"/>
              </a:rPr>
              <a:t>Oct-2014– Mar 2021</a:t>
            </a:r>
            <a:br>
              <a:rPr lang="en-US" sz="2000" spc="-150" dirty="0"/>
            </a:br>
            <a:br>
              <a:rPr lang="en-US" sz="2000" spc="-150" dirty="0"/>
            </a:br>
            <a:r>
              <a:rPr lang="en-US" sz="2000" spc="-150" dirty="0">
                <a:solidFill>
                  <a:schemeClr val="tx1"/>
                </a:solidFill>
                <a:ea typeface="+mn-ea"/>
                <a:cs typeface="+mn-cs"/>
              </a:rPr>
              <a:t>GENERAL  MANAGER </a:t>
            </a:r>
            <a:br>
              <a:rPr lang="en-US" sz="2000" spc="-150" dirty="0">
                <a:cs typeface="Arial" panose="020B0604020202020204" pitchFamily="34" charset="0"/>
              </a:rPr>
            </a:br>
            <a:r>
              <a:rPr lang="en-US" sz="2000" spc="-150" dirty="0">
                <a:cs typeface="Arial" panose="020B0604020202020204" pitchFamily="34" charset="0"/>
              </a:rPr>
              <a:t>M/S.HARINARAYANA BUILDERS </a:t>
            </a:r>
            <a:br>
              <a:rPr lang="en-US" sz="2000" spc="-150" dirty="0">
                <a:cs typeface="Arial" panose="020B0604020202020204" pitchFamily="34" charset="0"/>
              </a:rPr>
            </a:br>
            <a:r>
              <a:rPr lang="en-US" sz="2000" spc="-150" dirty="0">
                <a:cs typeface="Arial" panose="020B0604020202020204" pitchFamily="34" charset="0"/>
              </a:rPr>
              <a:t>Apr 13 – Dec 14</a:t>
            </a:r>
            <a:br>
              <a:rPr lang="en-US" sz="2000" spc="-150" dirty="0"/>
            </a:br>
            <a:br>
              <a:rPr lang="en-US" sz="2000" spc="-150" dirty="0"/>
            </a:br>
            <a:r>
              <a:rPr lang="en-US" sz="2000" spc="-150" dirty="0">
                <a:cs typeface="Arial" panose="020B0604020202020204" pitchFamily="34" charset="0"/>
              </a:rPr>
              <a:t>PROJECT HEAD</a:t>
            </a:r>
            <a:br>
              <a:rPr lang="en-US" sz="2000" spc="-150" dirty="0">
                <a:cs typeface="Arial" panose="020B0604020202020204" pitchFamily="34" charset="0"/>
              </a:rPr>
            </a:br>
            <a:r>
              <a:rPr lang="en-US" sz="2000" spc="-150" dirty="0">
                <a:cs typeface="Arial" panose="020B0604020202020204" pitchFamily="34" charset="0"/>
              </a:rPr>
              <a:t>M/S.CALADIUM PROPERTIES </a:t>
            </a:r>
            <a:br>
              <a:rPr lang="en-US" sz="2000" spc="-150" dirty="0">
                <a:cs typeface="Arial" panose="020B0604020202020204" pitchFamily="34" charset="0"/>
              </a:rPr>
            </a:br>
            <a:r>
              <a:rPr lang="en-US" sz="2000" spc="-150" dirty="0">
                <a:cs typeface="Arial" panose="020B0604020202020204" pitchFamily="34" charset="0"/>
              </a:rPr>
              <a:t>Jun-12 – Mar 13</a:t>
            </a:r>
            <a:br>
              <a:rPr lang="en-US" sz="2000" spc="-150" dirty="0"/>
            </a:br>
            <a:br>
              <a:rPr lang="en-US" sz="2400" b="0" dirty="0"/>
            </a:br>
            <a:endParaRPr lang="en-US" sz="2400" b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/>
          <a:lstStyle/>
          <a:p>
            <a:r>
              <a:rPr lang="en-US" sz="2000" b="1" dirty="0"/>
              <a:t>PROFESSIONAL EXPERIENCE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9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90D0D0-7C1D-47FF-A2F0-9937AA567A3D}">
  <ds:schemaRefs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71af3243-3dd4-4a8d-8c0d-dd76da1f02a5"/>
    <ds:schemaRef ds:uri="16c05727-aa75-4e4a-9b5f-8a80a116589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0</TotalTime>
  <Words>1095</Words>
  <Application>Microsoft Office PowerPoint</Application>
  <PresentationFormat>Widescreen</PresentationFormat>
  <Paragraphs>77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Candara</vt:lpstr>
      <vt:lpstr>Corbel</vt:lpstr>
      <vt:lpstr>OpenSans-Regular</vt:lpstr>
      <vt:lpstr>Times New Roman</vt:lpstr>
      <vt:lpstr>Office Theme</vt:lpstr>
      <vt:lpstr>DESCON</vt:lpstr>
      <vt:lpstr>About Us</vt:lpstr>
      <vt:lpstr>Our Service</vt:lpstr>
      <vt:lpstr>Ramesh  Selvam . MSR . B.E., F.I.E,</vt:lpstr>
      <vt:lpstr> Expertise  in  Surveying, Budgeting, Planning, Designing, Estimation, Scheduling, Value engineering,  Cost control, Tender preparation &amp; floating, managing  construction  permits  and contractors, Planning, Monitoring  and  control of contractors  and   Vendors &amp; End to End  Project  Management   including   Design  proof  review </vt:lpstr>
      <vt:lpstr>Expertise in all aspects of Construction Management         EPC (Engineering, Procurement Construction, Survey, Site Supervision)       SCM (Supply Chain Management - material and labour resource optimization),       Quality Plan – assurance and Control safety plan – Health and Environment Compliance.  Testing, Transition Management till commissioning and after commissioning.</vt:lpstr>
      <vt:lpstr>Expertise in handling cross functional stakeholders – staff, contractors, clients, government authorities, CXOs   Overseas experience in Guam islands for Sumitomo Constructions – Resorts, Golf course bridges and roads </vt:lpstr>
      <vt:lpstr>  CHIEF EXECUTIVE OFFICER DESCON,  CHENNAI.  Apr-2011 Onwards  St. Isabel’s Hospital, Chennai - Development of  Radiology &amp; Cardiology Department - Renovation of Emergency Department - Renovation of OP department  Independent Bungalows. Villas , Apartments in Chennai, Coimbatore &amp; Madurai - Project Management Consultancy  </vt:lpstr>
      <vt:lpstr>  GENRAL MANAGER -Projects ARCHIMEDES    I NDIA   ASSOCIATES,  CHENNAI.  Oct-2014– Mar 2021  GENERAL  MANAGER  M/S.HARINARAYANA BUILDERS  Apr 13 – Dec 14  PROJECT HEAD M/S.CALADIUM PROPERTIES  Jun-12 – Mar 13  </vt:lpstr>
      <vt:lpstr>PROJECT   COORDINATOR SAKTHIVEL ASSOCIATES; Chennai, Tamil Nadu India. Jun 2011 –  May 2012  PROJECTS &amp; OPERATIONS –H EAD AMPA  HOUSING  DEVELOPMENT  PRIVATE  LIMITED Chennai, Tamil Nadu India  Dec 2004 – March 2011  Engineer-in-Charge - Project Management   APOLLO HOSPITALS ENTERPRISE LIMITED, Projects and Consultancy Division, New Delhi, India    Nov 2001 – Nov 2004    </vt:lpstr>
      <vt:lpstr>Senior Projects-in-charge  HARI NARAYANAN   STRUCTURALS - Chennai, Tamil Nadu India Apr 1996 – Nov 2001  Senior Engineer  R.S ASSOCIATES -  Chennai, Tamil Nadu India Feb 1993 – Mar 1996  Site Supervisor – Leo Palace Resorts  SUMITOMO   CONSTRUCTION CO. LTD., Guam,  U.S.A  Aug 1991 – Jan 1993      </vt:lpstr>
      <vt:lpstr>Project Engineer   TECHNICALAYA CONSULTANTS (P) LTD.,   Chennai, Tamil Nadu India Dec 1989 – Aug 1991  ARCHITECTURAL INCHARGE KP ASSOCIATES., Chennai, Tamil Nadu India  Aug 1985 – Nov 1989       </vt:lpstr>
      <vt:lpstr>PowerPoint Presentation</vt:lpstr>
      <vt:lpstr>Kavitha.M. B.Arch</vt:lpstr>
      <vt:lpstr>with experience in the planning , design and construction of diverse project renovation ,major and minor architectural projects such as institutional, recreational, healthcare facilities  and residential</vt:lpstr>
      <vt:lpstr>Extensive back ground in all infrastructures directing all project phrases from designs through completion of constructions, coordinating the efforts of contractors and engineering services consultants and all governments’ agencies. </vt:lpstr>
      <vt:lpstr>•As Architect in  TECHINCALIYA CONSULTANTS     PVT, LTD, CHENNAI.  (SEPT 2004-OCT2009).  •As Architect in  ARCHIMEDES INDIA PVT, LTD, BANGALORE.(NOV 2010-FEB 2012).  •As Senior Architect in  THE BHARGAV GROUP PVT, LTD, CHENNAI.(MAR 2012- OCT-2013).  •As External design Architect in  THE BHARGAV GROUP PVT LTD,CHENNAI. (OCT2013-JAN 2014).  •As Senior Architect &amp; Team leader in ARCHIMEDES INDIA ASSIOCIATES,BANGALORE &amp;CHENNAI (AUG2015-AUG2019).    </vt:lpstr>
      <vt:lpstr>•St. ISABEL’S HOSPITAL AT CHENNAI, TAMIL NADU •BABY MEMORIAL  HOSPITAL AT CAILCUT, KERALA •HEDGE INSTITUTE OF MEDICAL SCIENCES &amp; HOSPITAL AT CHICMAGULAUR, KARNATAKA. •HARIPAD MEDICAL COLLEGE &amp;HOSPITAL AT KERALA.  •Dr RELA INSTITUDE OF MEDICAL SCIENCES HOSPITAL AY CHENNAI TAMILNADU . •SINGARAM’S RESIDENCE AT CHENNAI .  •GVN HOSPITAL,TRICHY,TAMILNADU. •CHENNAI  MEDICAL COLLEGE &amp;HOSPITAL AT TRICHY  TAMIL NADU. •VELAMMAL MEDICAL COLLEGE &amp;HOSPITAL AT MADURAI TAMIL NADU.  •Dr.SUNDARASEN MULTISPECIATILY HOSPITAL AT AVADI, CHENNAI.  •SRM UNIVERSITY ADMINSTRATION OFFICE AT POTHERI, CHENNAI . •BARAPET MEDICAL COLLEGE &amp;HOSPITAL AT GUWAHATI  ASSAM. •SRI VENKATESWARA MEDICAL COLLEGE &amp;HOSPITAL AT PONDICHERRY.  •SARASAWATHI INSITITUTE OF MEDICAL SCIENCES &amp; HOSPITAL   AT HARPUR, DELHI.</vt:lpstr>
      <vt:lpstr>PowerPoint Presentation</vt:lpstr>
      <vt:lpstr>PowerPoint Presentation</vt:lpstr>
      <vt:lpstr>PowerPoint Presentation</vt:lpstr>
      <vt:lpstr>PowerPoint Presentation</vt:lpstr>
      <vt:lpstr>Large image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2021-03-14T14:13:49Z</dcterms:created>
  <dcterms:modified xsi:type="dcterms:W3CDTF">2023-05-01T14:44:26Z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